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BFC"/>
    <a:srgbClr val="EEEEEE"/>
    <a:srgbClr val="21A5FF"/>
    <a:srgbClr val="0099FF"/>
    <a:srgbClr val="36B1FC"/>
    <a:srgbClr val="18A5FC"/>
    <a:srgbClr val="05AFF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9892" y="6406487"/>
            <a:ext cx="1835673" cy="3876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4292" y="6438571"/>
            <a:ext cx="1985933" cy="4194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trymodernlaw.com/gallo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0517" y="2743201"/>
            <a:ext cx="79606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Introducing </a:t>
            </a:r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Modern</a:t>
            </a:r>
            <a:r>
              <a:rPr lang="en-US" sz="4400" dirty="0"/>
              <a:t> </a:t>
            </a:r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Law</a:t>
            </a:r>
            <a:r>
              <a:rPr lang="en-US" sz="4400" dirty="0"/>
              <a:t> Digital Calendar Backup System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5890" y="6356326"/>
            <a:ext cx="1995799" cy="42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79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5000">
        <p15:prstTrans prst="curtains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b="55137"/>
          <a:stretch/>
        </p:blipFill>
        <p:spPr>
          <a:xfrm>
            <a:off x="0" y="-398"/>
            <a:ext cx="12192000" cy="685800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56559" y="4172243"/>
            <a:ext cx="3172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en-US" sz="1600" dirty="0">
                <a:solidFill>
                  <a:prstClr val="white"/>
                </a:solidFill>
              </a:rPr>
              <a:t>Notices sent by direct postal mail often remain undelivered, or get misplaced.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2129" y="4238218"/>
            <a:ext cx="30889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600" dirty="0">
                <a:solidFill>
                  <a:prstClr val="white"/>
                </a:solidFill>
              </a:rPr>
              <a:t>Online search can be confusing and slow, and can require searches across multiple jurisdiction web sites.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260301" y="4236496"/>
            <a:ext cx="2951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600" dirty="0">
                <a:solidFill>
                  <a:prstClr val="white"/>
                </a:solidFill>
              </a:rPr>
              <a:t>Hearing dates listed in the local public organ (newspaper) need to be manually searched.</a:t>
            </a:r>
            <a:endParaRPr lang="en-US" sz="2800" dirty="0"/>
          </a:p>
        </p:txBody>
      </p:sp>
      <p:pic>
        <p:nvPicPr>
          <p:cNvPr id="12" name="Picture 4" descr="http://uncommonbronze.com/uncommonbronze.com/media/Website-Layout/letter-icon-graphic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14337" r="6365" b="10981"/>
          <a:stretch/>
        </p:blipFill>
        <p:spPr bwMode="auto">
          <a:xfrm>
            <a:off x="1923322" y="3220061"/>
            <a:ext cx="1038886" cy="705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tvmedia.ca/img/icon-news-whi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168" y="2958383"/>
            <a:ext cx="1017612" cy="10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ebadeptuk.com/wp-content/uploads/2014/04/search_lapto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702" y="2862139"/>
            <a:ext cx="1421802" cy="142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0" y="155616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i="1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OLD</a:t>
            </a:r>
            <a:r>
              <a:rPr lang="en-US" sz="2800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methods</a:t>
            </a:r>
            <a:r>
              <a:rPr lang="en-US" sz="2800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for identifying scheduled hearing dates </a:t>
            </a:r>
          </a:p>
          <a:p>
            <a:pPr lvl="0" algn="ctr"/>
            <a:r>
              <a:rPr lang="en-US" sz="2800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are cumbersome and </a:t>
            </a:r>
            <a:r>
              <a:rPr lang="en-US" sz="2800" b="1" i="1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require multiple steps</a:t>
            </a:r>
            <a:r>
              <a:rPr lang="en-US" sz="2800" dirty="0">
                <a:solidFill>
                  <a:srgbClr val="EEEEE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12867" y="5410157"/>
            <a:ext cx="2218529" cy="221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6488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prestige"/>
      </p:transition>
    </mc:Choice>
    <mc:Fallback>
      <p:transition spd="slow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/>
          <a:srcRect b="55137"/>
          <a:stretch/>
        </p:blipFill>
        <p:spPr>
          <a:xfrm>
            <a:off x="3666" y="-1"/>
            <a:ext cx="12192000" cy="68580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66" y="745833"/>
            <a:ext cx="12188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how modern law works:</a:t>
            </a:r>
            <a:endParaRPr 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729" y="2244027"/>
            <a:ext cx="3426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Sign Up for free at 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TryModernLaw.com/Gallo </a:t>
            </a:r>
          </a:p>
        </p:txBody>
      </p:sp>
      <p:sp>
        <p:nvSpPr>
          <p:cNvPr id="10" name="Oval 9"/>
          <p:cNvSpPr/>
          <p:nvPr/>
        </p:nvSpPr>
        <p:spPr>
          <a:xfrm>
            <a:off x="591560" y="2247688"/>
            <a:ext cx="381000" cy="3502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46585" y="2238573"/>
            <a:ext cx="570889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law </a:t>
            </a:r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automatically searches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your cases by the criteria you select. </a:t>
            </a:r>
            <a:b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(e.g. attorney name, case name, etc.) </a:t>
            </a:r>
          </a:p>
        </p:txBody>
      </p:sp>
      <p:sp>
        <p:nvSpPr>
          <p:cNvPr id="12" name="Oval 11"/>
          <p:cNvSpPr/>
          <p:nvPr/>
        </p:nvSpPr>
        <p:spPr>
          <a:xfrm>
            <a:off x="5700572" y="2339217"/>
            <a:ext cx="381000" cy="3502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62208" y="4111508"/>
            <a:ext cx="6042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law</a:t>
            </a:r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automatically sends you a calendar invitation for both present and future court dates.</a:t>
            </a:r>
          </a:p>
        </p:txBody>
      </p:sp>
      <p:sp>
        <p:nvSpPr>
          <p:cNvPr id="14" name="Oval 13"/>
          <p:cNvSpPr/>
          <p:nvPr/>
        </p:nvSpPr>
        <p:spPr>
          <a:xfrm>
            <a:off x="2581208" y="4290310"/>
            <a:ext cx="381000" cy="3502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8186" y="5661001"/>
            <a:ext cx="17154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Click on “ACCEPT” </a:t>
            </a:r>
            <a:b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add each hearing</a:t>
            </a:r>
            <a:b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date to your calendar.  </a:t>
            </a:r>
            <a:br>
              <a:rPr lang="en-US" sz="1100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1100" dirty="0">
              <a:solidFill>
                <a:srgbClr val="FFFF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4" name="Picture 2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63" b="-9061"/>
          <a:stretch/>
        </p:blipFill>
        <p:spPr bwMode="auto">
          <a:xfrm>
            <a:off x="4165632" y="2088464"/>
            <a:ext cx="556516" cy="62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http://icons.iconarchive.com/icons/zerode/plump/256/Search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5597" y="2132492"/>
            <a:ext cx="1069975" cy="10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camperclubschio.it/images/varie/con3.pn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107" y="2078323"/>
            <a:ext cx="1305384" cy="13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kellypainrelief-fairfield.com/files/11714/951443.png"/>
          <p:cNvPicPr>
            <a:picLocks noChangeAspect="1" noChangeArrowheads="1"/>
          </p:cNvPicPr>
          <p:nvPr/>
        </p:nvPicPr>
        <p:blipFill>
          <a:blip r:embed="rId6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268" y="5351858"/>
            <a:ext cx="1108804" cy="110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/>
          <a:srcRect l="5041" t="51918" r="57446" b="-249"/>
          <a:stretch/>
        </p:blipFill>
        <p:spPr>
          <a:xfrm>
            <a:off x="2581208" y="5661001"/>
            <a:ext cx="659672" cy="488646"/>
          </a:xfrm>
          <a:prstGeom prst="rect">
            <a:avLst/>
          </a:prstGeom>
        </p:spPr>
      </p:pic>
      <p:pic>
        <p:nvPicPr>
          <p:cNvPr id="33" name="Picture 4" descr="http://yourfirstsmartphone.com/wp-content/uploads/2014/08/email-icon-png-black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50" t="-27584" r="-13850" b="-27584"/>
          <a:stretch/>
        </p:blipFill>
        <p:spPr bwMode="auto">
          <a:xfrm>
            <a:off x="3240880" y="5182266"/>
            <a:ext cx="1404969" cy="140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63465" y="1583181"/>
            <a:ext cx="3551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(A set-and-never-forget solution)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12867" y="5410157"/>
            <a:ext cx="2218529" cy="221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3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:checker/>
      </p:transition>
    </mc:Choice>
    <mc:Fallback>
      <p:transition spd="slow" advClick="0" advTm="10000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b="55137"/>
          <a:stretch/>
        </p:blipFill>
        <p:spPr>
          <a:xfrm>
            <a:off x="0" y="-397"/>
            <a:ext cx="12192000" cy="26292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88278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law works the way you do </a:t>
            </a:r>
            <a:b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(no new apps to install or behaviors to learn)</a:t>
            </a:r>
          </a:p>
        </p:txBody>
      </p:sp>
      <p:pic>
        <p:nvPicPr>
          <p:cNvPr id="7" name="Picture 2" descr="https://www.onlc.com/graphics/Microsoft/Outlook-2013-logo-ic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395" y="2943839"/>
            <a:ext cx="1196974" cy="5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3527977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Automatically integrates directly with popular email programs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Microsoft Outlook, Gmail, etc. </a:t>
            </a:r>
          </a:p>
        </p:txBody>
      </p:sp>
      <p:pic>
        <p:nvPicPr>
          <p:cNvPr id="8" name="Picture 4" descr="https://cdn1.iconfinder.com/data/icons/MetroStation-PNG/252/MB__gmai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11" y="2898116"/>
            <a:ext cx="634899" cy="62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" y="5720192"/>
            <a:ext cx="12192000" cy="37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Works on computers, smart phones and tablets.</a:t>
            </a:r>
          </a:p>
        </p:txBody>
      </p:sp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11" y="4780780"/>
            <a:ext cx="2273044" cy="93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05890" y="6356326"/>
            <a:ext cx="1995799" cy="42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06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:checker/>
      </p:transition>
    </mc:Choice>
    <mc:Fallback>
      <p:transition spd="slow" advClick="0" advTm="10000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55137"/>
          <a:stretch/>
        </p:blipFill>
        <p:spPr>
          <a:xfrm>
            <a:off x="0" y="-397"/>
            <a:ext cx="12192000" cy="2629298"/>
          </a:xfrm>
          <a:prstGeom prst="rect">
            <a:avLst/>
          </a:prstGeom>
        </p:spPr>
      </p:pic>
      <p:pic>
        <p:nvPicPr>
          <p:cNvPr id="7" name="Picture 10" descr="http://cloudgurus.guru/images/CloudIcon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650" y="3105566"/>
            <a:ext cx="2398294" cy="156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1188278"/>
            <a:ext cx="1203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law works wherever you are</a:t>
            </a:r>
            <a:b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(all you need is an internet connection)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669364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Cloud-based solution is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safe, secure, always updated and always backed up.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5890" y="6356326"/>
            <a:ext cx="1995799" cy="42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8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:checker/>
      </p:transition>
    </mc:Choice>
    <mc:Fallback>
      <p:transition spd="slow" advClick="0" advTm="10000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b="55137"/>
          <a:stretch/>
        </p:blipFill>
        <p:spPr>
          <a:xfrm>
            <a:off x="0" y="-397"/>
            <a:ext cx="12192000" cy="26292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3810" y="1188278"/>
            <a:ext cx="12078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law works for everyone</a:t>
            </a:r>
            <a:b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(we know how valuable support staff are)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243409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  <a:sym typeface="Webdings" panose="05030102010509060703" pitchFamily="18" charset="2"/>
              </a:rPr>
              <a:t></a:t>
            </a:r>
            <a:r>
              <a:rPr lang="en-US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  <a:sym typeface="Webdings" panose="05030102010509060703" pitchFamily="18" charset="2"/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Citizen looking for personal court date? </a:t>
            </a:r>
            <a:r>
              <a:rPr lang="en-US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Yup.  </a:t>
            </a:r>
          </a:p>
          <a:p>
            <a:pPr algn="ctr"/>
            <a:endParaRPr lang="en-US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47401" y="3766082"/>
            <a:ext cx="13148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sym typeface="Webdings" panose="05030102010509060703" pitchFamily="18" charset="2"/>
              </a:rPr>
              <a:t>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sym typeface="Webdings" panose="05030102010509060703" pitchFamily="18" charset="2"/>
              </a:rPr>
              <a:t>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8945" y="3904581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sym typeface="Webdings" panose="05030102010509060703" pitchFamily="18" charset="2"/>
              </a:rPr>
              <a:t>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294103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  <a:sym typeface="Webdings" panose="05030102010509060703" pitchFamily="18" charset="2"/>
              </a:rPr>
              <a:t></a:t>
            </a:r>
            <a:r>
              <a:rPr lang="en-US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Lone wolf attorney? </a:t>
            </a:r>
            <a:r>
              <a:rPr lang="en-US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Got you covered.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" y="4281535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Paralegal that takes care of a whole team of attorneys? </a:t>
            </a:r>
            <a:r>
              <a:rPr lang="en-US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Check.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5890" y="6356326"/>
            <a:ext cx="1995799" cy="42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1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0">
        <p:checker/>
      </p:transition>
    </mc:Choice>
    <mc:Fallback>
      <p:transition spd="slow" advClick="0" advTm="10000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2052" y="2075829"/>
            <a:ext cx="9161930" cy="375487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>
                <a:solidFill>
                  <a:srgbClr val="FFFFFF"/>
                </a:solidFill>
                <a:hlinkClick r:id="rId2"/>
              </a:rPr>
              <a:t>trymodernlaw.com/</a:t>
            </a:r>
            <a:r>
              <a:rPr lang="en-US" sz="4400" u="sng" dirty="0" err="1">
                <a:solidFill>
                  <a:srgbClr val="FFFFFF"/>
                </a:solidFill>
                <a:hlinkClick r:id="rId2"/>
              </a:rPr>
              <a:t>gallo</a:t>
            </a:r>
            <a:endParaRPr lang="en-US" sz="4400" u="sng" dirty="0">
              <a:solidFill>
                <a:srgbClr val="FFFFFF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4800" dirty="0"/>
              <a:t>Enter “</a:t>
            </a:r>
            <a:r>
              <a:rPr lang="en-US" sz="4400" u="sng" dirty="0">
                <a:solidFill>
                  <a:srgbClr val="28ABFC"/>
                </a:solidFill>
              </a:rPr>
              <a:t>Gallo</a:t>
            </a:r>
            <a:r>
              <a:rPr lang="en-US" sz="4800" dirty="0"/>
              <a:t>” in the coupon code for a </a:t>
            </a:r>
            <a:r>
              <a:rPr lang="en-US" sz="4800" i="1" u="sng" dirty="0"/>
              <a:t>free</a:t>
            </a:r>
            <a:r>
              <a:rPr lang="en-US" sz="4800" u="sng" dirty="0"/>
              <a:t> </a:t>
            </a:r>
            <a:r>
              <a:rPr lang="en-US" sz="4800" i="1" u="sng" dirty="0"/>
              <a:t>30-day trial</a:t>
            </a:r>
            <a:r>
              <a:rPr lang="en-US" sz="4800" dirty="0"/>
              <a:t>!</a:t>
            </a:r>
          </a:p>
          <a:p>
            <a:pPr algn="ctr"/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5890" y="6356326"/>
            <a:ext cx="1995799" cy="42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48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19000">
        <p14:flip dir="r"/>
      </p:transition>
    </mc:Choice>
    <mc:Fallback>
      <p:transition spd="slow" advClick="0" advTm="1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</TotalTime>
  <Words>210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Segoe UI</vt:lpstr>
      <vt:lpstr>Trebuchet MS</vt:lpstr>
      <vt:lpstr>Webdings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Brobson</dc:creator>
  <cp:lastModifiedBy>Elizabeth Gallo</cp:lastModifiedBy>
  <cp:revision>51</cp:revision>
  <dcterms:created xsi:type="dcterms:W3CDTF">2015-07-08T14:19:08Z</dcterms:created>
  <dcterms:modified xsi:type="dcterms:W3CDTF">2016-06-10T23:07:57Z</dcterms:modified>
</cp:coreProperties>
</file>